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2"/>
  </p:notesMasterIdLst>
  <p:sldIdLst>
    <p:sldId id="256" r:id="rId2"/>
    <p:sldId id="272" r:id="rId3"/>
    <p:sldId id="340" r:id="rId4"/>
    <p:sldId id="341" r:id="rId5"/>
    <p:sldId id="346" r:id="rId6"/>
    <p:sldId id="347" r:id="rId7"/>
    <p:sldId id="356" r:id="rId8"/>
    <p:sldId id="360" r:id="rId9"/>
    <p:sldId id="358" r:id="rId10"/>
    <p:sldId id="359" r:id="rId11"/>
    <p:sldId id="357" r:id="rId12"/>
    <p:sldId id="263" r:id="rId13"/>
    <p:sldId id="354" r:id="rId14"/>
    <p:sldId id="352" r:id="rId15"/>
    <p:sldId id="353" r:id="rId16"/>
    <p:sldId id="368" r:id="rId17"/>
    <p:sldId id="363" r:id="rId18"/>
    <p:sldId id="355" r:id="rId19"/>
    <p:sldId id="364" r:id="rId20"/>
    <p:sldId id="367" r:id="rId21"/>
    <p:sldId id="369" r:id="rId22"/>
    <p:sldId id="337" r:id="rId23"/>
    <p:sldId id="345" r:id="rId24"/>
    <p:sldId id="362" r:id="rId25"/>
    <p:sldId id="365" r:id="rId26"/>
    <p:sldId id="366" r:id="rId27"/>
    <p:sldId id="349" r:id="rId28"/>
    <p:sldId id="351" r:id="rId29"/>
    <p:sldId id="271" r:id="rId30"/>
    <p:sldId id="361" r:id="rId31"/>
  </p:sldIdLst>
  <p:sldSz cx="9144000" cy="5143500" type="screen16x9"/>
  <p:notesSz cx="6858000" cy="9144000"/>
  <p:embeddedFontLst>
    <p:embeddedFont>
      <p:font typeface="Baloo 2" panose="03080502040302020200" pitchFamily="66" charset="77"/>
      <p:regular r:id="rId33"/>
      <p:bold r:id="rId34"/>
    </p:embeddedFont>
    <p:embeddedFont>
      <p:font typeface="Concert One" pitchFamily="2" charset="77"/>
      <p:regular r:id="rId35"/>
    </p:embeddedFont>
    <p:embeddedFont>
      <p:font typeface="Teko" panose="02000000000000000000" pitchFamily="2" charset="77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54D46-4351-1444-A632-597A9BCB378F}" v="116" dt="2021-03-03T22:10:35.010"/>
  </p1510:revLst>
</p1510:revInfo>
</file>

<file path=ppt/tableStyles.xml><?xml version="1.0" encoding="utf-8"?>
<a:tblStyleLst xmlns:a="http://schemas.openxmlformats.org/drawingml/2006/main" def="{D0CFCCEC-FA5B-4BD6-9C29-9905A8ED209A}">
  <a:tblStyle styleId="{D0CFCCEC-FA5B-4BD6-9C29-9905A8ED20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7"/>
    <p:restoredTop sz="94718"/>
  </p:normalViewPr>
  <p:slideViewPr>
    <p:cSldViewPr snapToGrid="0" snapToObjects="1">
      <p:cViewPr varScale="1">
        <p:scale>
          <a:sx n="155" d="100"/>
          <a:sy n="155" d="100"/>
        </p:scale>
        <p:origin x="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sv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628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05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168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6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44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786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576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028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31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832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87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7066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527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637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6627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9352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2616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5865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8309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5982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831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1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5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81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https://</a:t>
            </a:r>
            <a:r>
              <a:rPr lang="en-CA" dirty="0" err="1"/>
              <a:t>www.youtube.com</a:t>
            </a:r>
            <a:r>
              <a:rPr lang="en-CA" dirty="0"/>
              <a:t>/</a:t>
            </a:r>
            <a:r>
              <a:rPr lang="en-CA" dirty="0" err="1"/>
              <a:t>watch?v</a:t>
            </a:r>
            <a:r>
              <a:rPr lang="en-CA" dirty="0"/>
              <a:t>=spUNpyF58BY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689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318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4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2" r:id="rId4"/>
    <p:sldLayoutId id="2147483663" r:id="rId5"/>
    <p:sldLayoutId id="2147483665" r:id="rId6"/>
    <p:sldLayoutId id="2147483667" r:id="rId7"/>
    <p:sldLayoutId id="214748367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MATLAB </a:t>
            </a:r>
            <a:endParaRPr dirty="0"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3: Signal processing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05172AC-1F02-BE40-BD8C-9F2CBA3C6BE5}"/>
              </a:ext>
            </a:extLst>
          </p:cNvPr>
          <p:cNvCxnSpPr>
            <a:cxnSpLocks/>
          </p:cNvCxnSpPr>
          <p:nvPr/>
        </p:nvCxnSpPr>
        <p:spPr>
          <a:xfrm>
            <a:off x="4497619" y="1430447"/>
            <a:ext cx="0" cy="3167139"/>
          </a:xfrm>
          <a:prstGeom prst="straightConnector1">
            <a:avLst/>
          </a:prstGeom>
          <a:ln w="2540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B7B4AE-9E5E-E344-A0D5-7F5F2CDE3485}"/>
              </a:ext>
            </a:extLst>
          </p:cNvPr>
          <p:cNvSpPr txBox="1"/>
          <p:nvPr/>
        </p:nvSpPr>
        <p:spPr>
          <a:xfrm>
            <a:off x="3823129" y="2615835"/>
            <a:ext cx="1416102" cy="7694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/>
              <a:t>FFT</a:t>
            </a:r>
          </a:p>
        </p:txBody>
      </p:sp>
    </p:spTree>
    <p:extLst>
      <p:ext uri="{BB962C8B-B14F-4D97-AF65-F5344CB8AC3E}">
        <p14:creationId xmlns:p14="http://schemas.microsoft.com/office/powerpoint/2010/main" val="4164974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 MATLAB, the function </a:t>
            </a:r>
            <a:r>
              <a:rPr lang="en-US" sz="2400" b="1" dirty="0" err="1">
                <a:solidFill>
                  <a:schemeClr val="accent3"/>
                </a:solidFill>
              </a:rPr>
              <a:t>fft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returns the spectral estimate of a timeseries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many methods of spectral decomposition,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is one often used to increase the SNR of your output.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Here your signal is broken down into smaller windows, an FFT of these windows is computed and then averaged</a:t>
            </a:r>
          </a:p>
        </p:txBody>
      </p:sp>
    </p:spTree>
    <p:extLst>
      <p:ext uri="{BB962C8B-B14F-4D97-AF65-F5344CB8AC3E}">
        <p14:creationId xmlns:p14="http://schemas.microsoft.com/office/powerpoint/2010/main" val="3586889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100" y="172957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 Filter (not </a:t>
            </a:r>
            <a:r>
              <a:rPr lang="en-CA" dirty="0"/>
              <a:t>I</a:t>
            </a:r>
            <a:r>
              <a:rPr lang="en" dirty="0" err="1"/>
              <a:t>nstagram</a:t>
            </a:r>
            <a:r>
              <a:rPr lang="en" dirty="0"/>
              <a:t>) 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2302274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/>
            <a:r>
              <a:rPr lang="en-US" sz="2400" dirty="0">
                <a:solidFill>
                  <a:schemeClr val="accent3"/>
                </a:solidFill>
              </a:rPr>
              <a:t>A collection of methods to remove unwanted signals/artifacts/aspects of your data</a:t>
            </a:r>
          </a:p>
          <a:p>
            <a:pPr marL="0" indent="0"/>
            <a:endParaRPr lang="en-US" sz="2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</a:t>
            </a:r>
            <a:r>
              <a:rPr lang="en-US" sz="2400" b="1" i="1" dirty="0">
                <a:solidFill>
                  <a:schemeClr val="accent3"/>
                </a:solidFill>
              </a:rPr>
              <a:t>smooth</a:t>
            </a:r>
            <a:r>
              <a:rPr lang="en-US" sz="2400" dirty="0">
                <a:solidFill>
                  <a:schemeClr val="accent3"/>
                </a:solidFill>
              </a:rPr>
              <a:t> function (i.e., moving average, can be considered a type of filter).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Similarly, removing outliers can also act as a </a:t>
            </a:r>
            <a:r>
              <a:rPr lang="en-US" sz="2400" b="1" i="1" dirty="0">
                <a:solidFill>
                  <a:schemeClr val="accent3"/>
                </a:solidFill>
              </a:rPr>
              <a:t>Low Pass </a:t>
            </a:r>
            <a:r>
              <a:rPr lang="en-US" sz="2400" dirty="0">
                <a:solidFill>
                  <a:schemeClr val="accent3"/>
                </a:solidFill>
              </a:rPr>
              <a:t>filter, removing ‘spikes’ in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come in many shapes and forms, but ultimately all aim to </a:t>
            </a:r>
            <a:r>
              <a:rPr lang="en-US" sz="2400" i="1" dirty="0">
                <a:solidFill>
                  <a:schemeClr val="accent3"/>
                </a:solidFill>
              </a:rPr>
              <a:t>‘clean’  </a:t>
            </a:r>
            <a:r>
              <a:rPr lang="en-US" sz="2400" dirty="0">
                <a:solidFill>
                  <a:schemeClr val="accent3"/>
                </a:solidFill>
              </a:rPr>
              <a:t>your data… but there is such thing as too much of a good thing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8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69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28963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CD120-8F1F-3045-896A-52D5C858C191}"/>
              </a:ext>
            </a:extLst>
          </p:cNvPr>
          <p:cNvSpPr txBox="1"/>
          <p:nvPr/>
        </p:nvSpPr>
        <p:spPr>
          <a:xfrm>
            <a:off x="1531465" y="1117580"/>
            <a:ext cx="6081069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Just like on Instagram, filtering your data too much has its downsides</a:t>
            </a:r>
          </a:p>
        </p:txBody>
      </p:sp>
    </p:spTree>
    <p:extLst>
      <p:ext uri="{BB962C8B-B14F-4D97-AF65-F5344CB8AC3E}">
        <p14:creationId xmlns:p14="http://schemas.microsoft.com/office/powerpoint/2010/main" val="2303457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160777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can be considered either: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Lowpass: </a:t>
            </a:r>
            <a:r>
              <a:rPr lang="en-US" sz="2400" dirty="0">
                <a:solidFill>
                  <a:schemeClr val="accent3"/>
                </a:solidFill>
              </a:rPr>
              <a:t>only keeps information below the defined frequency</a:t>
            </a: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Highpass</a:t>
            </a:r>
            <a:r>
              <a:rPr lang="en-US" sz="2400" b="1" dirty="0">
                <a:solidFill>
                  <a:schemeClr val="accent3"/>
                </a:solidFill>
              </a:rPr>
              <a:t>: </a:t>
            </a:r>
            <a:r>
              <a:rPr lang="en-US" sz="2400" dirty="0">
                <a:solidFill>
                  <a:schemeClr val="accent3"/>
                </a:solidFill>
              </a:rPr>
              <a:t>only keeps the information above the defined frequency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Bandpass: </a:t>
            </a:r>
            <a:r>
              <a:rPr lang="en-US" sz="2400" dirty="0">
                <a:solidFill>
                  <a:schemeClr val="accent3"/>
                </a:solidFill>
              </a:rPr>
              <a:t>only keeps the information within the defined range</a:t>
            </a:r>
          </a:p>
        </p:txBody>
      </p:sp>
    </p:spTree>
    <p:extLst>
      <p:ext uri="{BB962C8B-B14F-4D97-AF65-F5344CB8AC3E}">
        <p14:creationId xmlns:p14="http://schemas.microsoft.com/office/powerpoint/2010/main" val="2725534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</a:t>
            </a:r>
            <a:r>
              <a:rPr lang="en-US" sz="2400" b="1" dirty="0">
                <a:solidFill>
                  <a:schemeClr val="accent3"/>
                </a:solidFill>
              </a:rPr>
              <a:t>digital</a:t>
            </a:r>
            <a:r>
              <a:rPr lang="en-US" sz="2400" dirty="0">
                <a:solidFill>
                  <a:schemeClr val="accent3"/>
                </a:solidFill>
              </a:rPr>
              <a:t> and analog </a:t>
            </a:r>
            <a:r>
              <a:rPr lang="en-US" sz="2400" b="1" dirty="0">
                <a:solidFill>
                  <a:schemeClr val="accent3"/>
                </a:solidFill>
              </a:rPr>
              <a:t>filters</a:t>
            </a:r>
            <a:r>
              <a:rPr lang="en-US" sz="2400" dirty="0">
                <a:solidFill>
                  <a:schemeClr val="accent3"/>
                </a:solidFill>
              </a:rPr>
              <a:t>, for the most part what you will care about are digital filters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are filters whose impulse response do not fall to zero (infinite series) </a:t>
            </a:r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are filters whose impulse response are finite and will reach zero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85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work faster and take up less memory on a computer while executing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do not introduce nonlinear phase responses (i.e., all frequencies are shifted by the same amount in phase, creating no phase distortions)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2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9777" y="125300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Randi() </a:t>
            </a:r>
            <a:r>
              <a:rPr lang="en-US" sz="2400" dirty="0">
                <a:solidFill>
                  <a:schemeClr val="accent3"/>
                </a:solidFill>
              </a:rPr>
              <a:t>– returns random number of max </a:t>
            </a:r>
            <a:r>
              <a:rPr lang="en-US" sz="2400" dirty="0" err="1">
                <a:solidFill>
                  <a:schemeClr val="accent3"/>
                </a:solidFill>
              </a:rPr>
              <a:t>i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Randn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returns number from standard normal </a:t>
            </a:r>
            <a:r>
              <a:rPr lang="en-US" sz="2400" dirty="0" err="1">
                <a:solidFill>
                  <a:schemeClr val="accent3"/>
                </a:solidFill>
              </a:rPr>
              <a:t>dist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 </a:t>
            </a:r>
            <a:r>
              <a:rPr lang="en-US" sz="2400" dirty="0">
                <a:solidFill>
                  <a:schemeClr val="accent3"/>
                </a:solidFill>
              </a:rPr>
              <a:t>–returns random number between 0-1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Sin()</a:t>
            </a:r>
            <a:r>
              <a:rPr lang="en-US" sz="2400" dirty="0">
                <a:solidFill>
                  <a:schemeClr val="accent3"/>
                </a:solidFill>
              </a:rPr>
              <a:t> –can be used to simulate oscillatory data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87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 </a:t>
            </a:r>
            <a:r>
              <a:rPr lang="en" dirty="0" err="1"/>
              <a:t>cont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FFT and the Welch method are not the only options for spectral analysis, we can compute changes in frequency across time.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Yet, there is an inherent tradeoff between frequency and time resolution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6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Frequency Analysis</a:t>
            </a:r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 note on frequency analysis: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While there are many methods to compute power (e.g., FFT, </a:t>
            </a:r>
            <a:r>
              <a:rPr lang="en-US" sz="2400" dirty="0" err="1">
                <a:solidFill>
                  <a:schemeClr val="accent3"/>
                </a:solidFill>
              </a:rPr>
              <a:t>morlet</a:t>
            </a:r>
            <a:r>
              <a:rPr lang="en-US" sz="2400" dirty="0">
                <a:solidFill>
                  <a:schemeClr val="accent3"/>
                </a:solidFill>
              </a:rPr>
              <a:t> waves, Hilbert, </a:t>
            </a:r>
            <a:r>
              <a:rPr lang="en-US" sz="2400" dirty="0" err="1">
                <a:solidFill>
                  <a:schemeClr val="accent3"/>
                </a:solidFill>
              </a:rPr>
              <a:t>etc</a:t>
            </a:r>
            <a:r>
              <a:rPr lang="en-US" sz="2400" dirty="0">
                <a:solidFill>
                  <a:schemeClr val="accent3"/>
                </a:solidFill>
              </a:rPr>
              <a:t>) every measure is limited by a tradeoff between accuracy in </a:t>
            </a:r>
            <a:r>
              <a:rPr lang="en-US" sz="2400" b="1" dirty="0">
                <a:solidFill>
                  <a:schemeClr val="accent3"/>
                </a:solidFill>
              </a:rPr>
              <a:t>time</a:t>
            </a:r>
            <a:r>
              <a:rPr lang="en-US" sz="2400" dirty="0">
                <a:solidFill>
                  <a:schemeClr val="accent3"/>
                </a:solidFill>
              </a:rPr>
              <a:t> vs </a:t>
            </a:r>
            <a:r>
              <a:rPr lang="en-US" sz="2400" b="1" dirty="0">
                <a:solidFill>
                  <a:schemeClr val="accent3"/>
                </a:solidFill>
              </a:rPr>
              <a:t>frequency</a:t>
            </a:r>
          </a:p>
          <a:p>
            <a:pPr marL="0" indent="0" algn="l"/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This </a:t>
            </a:r>
            <a:r>
              <a:rPr lang="en-US" sz="2400" b="1" dirty="0">
                <a:solidFill>
                  <a:schemeClr val="accent3"/>
                </a:solidFill>
              </a:rPr>
              <a:t>tradeoff</a:t>
            </a:r>
            <a:r>
              <a:rPr lang="en-US" sz="2400" dirty="0">
                <a:solidFill>
                  <a:schemeClr val="accent3"/>
                </a:solidFill>
              </a:rPr>
              <a:t> means that you can either be precise in your measure of frequency or time but never both  </a:t>
            </a:r>
          </a:p>
        </p:txBody>
      </p:sp>
    </p:spTree>
    <p:extLst>
      <p:ext uri="{BB962C8B-B14F-4D97-AF65-F5344CB8AC3E}">
        <p14:creationId xmlns:p14="http://schemas.microsoft.com/office/powerpoint/2010/main" val="379731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8148070" y="621701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4442" y="4033340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79591" y="1058742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Transformation that takes a real timeseries and returns the analytic signal represented by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 of the time series and the </a:t>
            </a:r>
            <a:r>
              <a:rPr lang="en-US" sz="2400" b="1" dirty="0"/>
              <a:t>phase</a:t>
            </a:r>
            <a:r>
              <a:rPr lang="en-US" sz="2400" dirty="0"/>
              <a:t> of the oscillation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This is one way of computing spectral power over time!</a:t>
            </a:r>
          </a:p>
        </p:txBody>
      </p:sp>
    </p:spTree>
    <p:extLst>
      <p:ext uri="{BB962C8B-B14F-4D97-AF65-F5344CB8AC3E}">
        <p14:creationId xmlns:p14="http://schemas.microsoft.com/office/powerpoint/2010/main" val="18362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55631" y="4050575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 Hilbert transform takes the signal </a:t>
            </a:r>
            <a:r>
              <a:rPr lang="en-US" sz="2400" b="1" dirty="0"/>
              <a:t>s(t)</a:t>
            </a:r>
            <a:r>
              <a:rPr lang="en-US" sz="2400" dirty="0"/>
              <a:t> and tries to express it as an analytic signal with both composed of both </a:t>
            </a:r>
            <a:r>
              <a:rPr lang="en-US" sz="2400" b="1" dirty="0"/>
              <a:t>real</a:t>
            </a:r>
            <a:r>
              <a:rPr lang="en-US" sz="2400" dirty="0"/>
              <a:t> and </a:t>
            </a:r>
            <a:r>
              <a:rPr lang="en-US" sz="2400" b="1" dirty="0"/>
              <a:t>imaginary</a:t>
            </a:r>
            <a:r>
              <a:rPr lang="en-US" sz="2400" dirty="0"/>
              <a:t> parts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075BAE6-8CBF-4D46-9985-AC6A4A53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5" t="38323" r="39347" b="45117"/>
          <a:stretch/>
        </p:blipFill>
        <p:spPr>
          <a:xfrm>
            <a:off x="3555039" y="3412103"/>
            <a:ext cx="2018271" cy="5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88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17174" y="3998707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519347" y="1144290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In MATLAB, the function </a:t>
            </a:r>
            <a:r>
              <a:rPr lang="en-US" sz="2400" b="1" dirty="0"/>
              <a:t>Hilbert() </a:t>
            </a:r>
            <a:r>
              <a:rPr lang="en-US" sz="2400" dirty="0"/>
              <a:t>returns the complex number output of your signal. The real part </a:t>
            </a:r>
            <a:r>
              <a:rPr lang="en-US" sz="2400" b="1" dirty="0"/>
              <a:t>abs(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reflecting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, and the imaginary part </a:t>
            </a:r>
            <a:r>
              <a:rPr lang="en-US" sz="2400" b="1" dirty="0"/>
              <a:t>angle(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being the </a:t>
            </a:r>
            <a:r>
              <a:rPr lang="en-US" sz="2400" b="1" dirty="0"/>
              <a:t>phase</a:t>
            </a:r>
            <a:r>
              <a:rPr lang="en-US" sz="2400" dirty="0"/>
              <a:t> of the signal</a:t>
            </a:r>
          </a:p>
        </p:txBody>
      </p:sp>
    </p:spTree>
    <p:extLst>
      <p:ext uri="{BB962C8B-B14F-4D97-AF65-F5344CB8AC3E}">
        <p14:creationId xmlns:p14="http://schemas.microsoft.com/office/powerpoint/2010/main" val="509631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Useful function in MATLAB to find local maxima or minima in your data based on several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modify function to use different local peak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input descriptive statistics for reference (e.g. std)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4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CA" sz="2400" dirty="0"/>
              <a:t>'</a:t>
            </a:r>
            <a:r>
              <a:rPr lang="en-CA" sz="2400" dirty="0" err="1"/>
              <a:t>MinPeakDistance</a:t>
            </a:r>
            <a:r>
              <a:rPr lang="en-CA" sz="2400" dirty="0"/>
              <a:t>’ –distance between peaks</a:t>
            </a: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Npeaks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–maximum number of peaks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MinPeakHeight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height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MinPeakProminence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prominence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‘Threshold’</a:t>
            </a:r>
            <a:r>
              <a:rPr lang="en-CA" sz="2400" dirty="0"/>
              <a:t> –minimum difference between peak and neighbours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Etc..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55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There are many toolboxes in addition to the basic functions of MATLAB, some are developed my MATLAB and others are </a:t>
            </a:r>
            <a:r>
              <a:rPr lang="en-US" sz="2400" b="1" dirty="0"/>
              <a:t>external</a:t>
            </a:r>
            <a:r>
              <a:rPr lang="en-US" sz="2400" dirty="0"/>
              <a:t> and need downloading</a:t>
            </a:r>
          </a:p>
        </p:txBody>
      </p:sp>
    </p:spTree>
    <p:extLst>
      <p:ext uri="{BB962C8B-B14F-4D97-AF65-F5344CB8AC3E}">
        <p14:creationId xmlns:p14="http://schemas.microsoft.com/office/powerpoint/2010/main" val="3678630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</a:t>
            </a:r>
            <a:r>
              <a:rPr lang="en-US" sz="2400" b="1" dirty="0"/>
              <a:t>adding</a:t>
            </a:r>
            <a:r>
              <a:rPr lang="en-US" sz="2400" dirty="0"/>
              <a:t> the toolbox to your </a:t>
            </a:r>
            <a:r>
              <a:rPr lang="en-US" sz="2400" b="1" dirty="0"/>
              <a:t>MATLAB path </a:t>
            </a:r>
          </a:p>
        </p:txBody>
      </p:sp>
    </p:spTree>
    <p:extLst>
      <p:ext uri="{BB962C8B-B14F-4D97-AF65-F5344CB8AC3E}">
        <p14:creationId xmlns:p14="http://schemas.microsoft.com/office/powerpoint/2010/main" val="2207141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Smoothing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You can try and remove noise from your data by smoothing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Smooth() and </a:t>
            </a:r>
            <a:r>
              <a:rPr lang="en-US" sz="2400" b="1" dirty="0" err="1">
                <a:solidFill>
                  <a:schemeClr val="accent3"/>
                </a:solidFill>
              </a:rPr>
              <a:t>smoothdata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Detrend()</a:t>
            </a:r>
          </a:p>
        </p:txBody>
      </p:sp>
    </p:spTree>
    <p:extLst>
      <p:ext uri="{BB962C8B-B14F-4D97-AF65-F5344CB8AC3E}">
        <p14:creationId xmlns:p14="http://schemas.microsoft.com/office/powerpoint/2010/main" val="9711074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8B0B6-E651-B94C-9DD5-0B6BEF15AA71}"/>
              </a:ext>
            </a:extLst>
          </p:cNvPr>
          <p:cNvSpPr txBox="1"/>
          <p:nvPr/>
        </p:nvSpPr>
        <p:spPr>
          <a:xfrm>
            <a:off x="956542" y="2232539"/>
            <a:ext cx="7200000" cy="156966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NOTE: not all toolboxes are compatible with one another, some may share functions with the same name. Be aware of which functions/ toolboxes are on your MATLAB path</a:t>
            </a:r>
          </a:p>
        </p:txBody>
      </p:sp>
    </p:spTree>
    <p:extLst>
      <p:ext uri="{BB962C8B-B14F-4D97-AF65-F5344CB8AC3E}">
        <p14:creationId xmlns:p14="http://schemas.microsoft.com/office/powerpoint/2010/main" val="230829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Sometimes it is necessary to normalize your data before you preform an analysis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This could </a:t>
            </a:r>
            <a:r>
              <a:rPr lang="en-US" sz="2400">
                <a:solidFill>
                  <a:schemeClr val="accent3"/>
                </a:solidFill>
              </a:rPr>
              <a:t>mean scaling </a:t>
            </a:r>
            <a:r>
              <a:rPr lang="en-US" sz="2400" dirty="0">
                <a:solidFill>
                  <a:schemeClr val="accent3"/>
                </a:solidFill>
              </a:rPr>
              <a:t>the range of the data or mean centering it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Normalize() </a:t>
            </a:r>
          </a:p>
        </p:txBody>
      </p:sp>
    </p:spTree>
    <p:extLst>
      <p:ext uri="{BB962C8B-B14F-4D97-AF65-F5344CB8AC3E}">
        <p14:creationId xmlns:p14="http://schemas.microsoft.com/office/powerpoint/2010/main" val="3144979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It is important to normalize data specially if you are comparing measures that do not have a defined range (i.e., a personality scale vs neural activity) 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 data if you are comparing two measures of different scales (e.g., in PCA, PLS </a:t>
            </a:r>
            <a:r>
              <a:rPr lang="en-US" sz="2400" b="1" dirty="0" err="1">
                <a:solidFill>
                  <a:schemeClr val="accent3"/>
                </a:solidFill>
              </a:rPr>
              <a:t>etc</a:t>
            </a:r>
            <a:r>
              <a:rPr lang="en-US" sz="2400" b="1" dirty="0">
                <a:solidFill>
                  <a:schemeClr val="accent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9050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Interpolation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If there are large outliers in your dataset, you may consider interpolation (i.e., removing outliers and guessing what the value should have been)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Filloutliers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is a useful function to identify and replace outliers in your data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9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Attempts to break down a wave or signal into its underlying frequency components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Answers the question how much of each frequency is there in my data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Fast Fourier Transform is one way we can mathematically express and solve this problem.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It returns the </a:t>
            </a:r>
            <a:r>
              <a:rPr lang="en-US" sz="2400" b="1" dirty="0">
                <a:solidFill>
                  <a:schemeClr val="accent3"/>
                </a:solidFill>
              </a:rPr>
              <a:t>spectrum</a:t>
            </a:r>
            <a:r>
              <a:rPr lang="en-US" sz="2400" dirty="0">
                <a:solidFill>
                  <a:schemeClr val="accent3"/>
                </a:solidFill>
              </a:rPr>
              <a:t> of </a:t>
            </a:r>
            <a:r>
              <a:rPr lang="en-US" sz="2400" b="1" dirty="0">
                <a:solidFill>
                  <a:schemeClr val="accent3"/>
                </a:solidFill>
              </a:rPr>
              <a:t>frequencies</a:t>
            </a:r>
            <a:r>
              <a:rPr lang="en-US" sz="2400" dirty="0">
                <a:solidFill>
                  <a:schemeClr val="accent3"/>
                </a:solidFill>
              </a:rPr>
              <a:t> that make up a signal </a:t>
            </a:r>
          </a:p>
        </p:txBody>
      </p:sp>
    </p:spTree>
    <p:extLst>
      <p:ext uri="{BB962C8B-B14F-4D97-AF65-F5344CB8AC3E}">
        <p14:creationId xmlns:p14="http://schemas.microsoft.com/office/powerpoint/2010/main" val="303427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4307488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9218</TotalTime>
  <Words>1024</Words>
  <Application>Microsoft Macintosh PowerPoint</Application>
  <PresentationFormat>On-screen Show (16:9)</PresentationFormat>
  <Paragraphs>124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Baloo 2</vt:lpstr>
      <vt:lpstr>Arial</vt:lpstr>
      <vt:lpstr>Concert One</vt:lpstr>
      <vt:lpstr>Teko</vt:lpstr>
      <vt:lpstr>Virtual Campaign by Slidesgo</vt:lpstr>
      <vt:lpstr>MATLAB </vt:lpstr>
      <vt:lpstr>Simulating Data</vt:lpstr>
      <vt:lpstr>Data Smoothing</vt:lpstr>
      <vt:lpstr>Normalizing data</vt:lpstr>
      <vt:lpstr>Normalizing data</vt:lpstr>
      <vt:lpstr>Data Interpolation</vt:lpstr>
      <vt:lpstr>Spectral analysis</vt:lpstr>
      <vt:lpstr>Fourier Transform</vt:lpstr>
      <vt:lpstr>Fourier Transform</vt:lpstr>
      <vt:lpstr>Fourier Transform</vt:lpstr>
      <vt:lpstr>Fourier Transform</vt:lpstr>
      <vt:lpstr>What is a Filter (not Instagram) 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Spectral analysis cont</vt:lpstr>
      <vt:lpstr>Frequency Analysis</vt:lpstr>
      <vt:lpstr>Hilbert Transform</vt:lpstr>
      <vt:lpstr>Hilbert Transform</vt:lpstr>
      <vt:lpstr>Hilbert Transform</vt:lpstr>
      <vt:lpstr>Find peaks</vt:lpstr>
      <vt:lpstr>Find peaks</vt:lpstr>
      <vt:lpstr>MATLAB Toolboxes</vt:lpstr>
      <vt:lpstr>MATLAB Toolboxes</vt:lpstr>
      <vt:lpstr>Example Toolboxes</vt:lpstr>
      <vt:lpstr>Example Toolboxes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</dc:title>
  <cp:lastModifiedBy>Jason Da Silva Castanheira</cp:lastModifiedBy>
  <cp:revision>29</cp:revision>
  <dcterms:modified xsi:type="dcterms:W3CDTF">2021-03-18T21:40:34Z</dcterms:modified>
</cp:coreProperties>
</file>